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21"/>
  </p:notesMasterIdLst>
  <p:handoutMasterIdLst>
    <p:handoutMasterId r:id="rId22"/>
  </p:handoutMasterIdLst>
  <p:sldIdLst>
    <p:sldId id="661" r:id="rId5"/>
    <p:sldId id="980" r:id="rId6"/>
    <p:sldId id="967" r:id="rId7"/>
    <p:sldId id="982" r:id="rId8"/>
    <p:sldId id="983" r:id="rId9"/>
    <p:sldId id="995" r:id="rId10"/>
    <p:sldId id="985" r:id="rId11"/>
    <p:sldId id="997" r:id="rId12"/>
    <p:sldId id="984" r:id="rId13"/>
    <p:sldId id="986" r:id="rId14"/>
    <p:sldId id="993" r:id="rId15"/>
    <p:sldId id="994" r:id="rId16"/>
    <p:sldId id="987" r:id="rId17"/>
    <p:sldId id="988" r:id="rId18"/>
    <p:sldId id="989" r:id="rId19"/>
    <p:sldId id="898" r:id="rId20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18FC"/>
    <a:srgbClr val="FFFF99"/>
    <a:srgbClr val="1E1AB0"/>
    <a:srgbClr val="15127C"/>
    <a:srgbClr val="0E02B0"/>
    <a:srgbClr val="1103C9"/>
    <a:srgbClr val="4920F8"/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73089" autoAdjust="0"/>
  </p:normalViewPr>
  <p:slideViewPr>
    <p:cSldViewPr snapToGrid="0">
      <p:cViewPr varScale="1">
        <p:scale>
          <a:sx n="51" d="100"/>
          <a:sy n="51" d="100"/>
        </p:scale>
        <p:origin x="60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037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0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73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49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47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07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0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685800" lvl="1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06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6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61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7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abs/2204.06125" TargetMode="External"/><Relationship Id="rId4" Type="http://schemas.openxmlformats.org/officeDocument/2006/relationships/hyperlink" Target="https://arxiv.org/abs/2112.1074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 dirty="0">
                <a:ea typeface="맑은 고딕"/>
              </a:rPr>
              <a:t>Hierarchical Text-Conditional Image Generation with CLIP </a:t>
            </a:r>
            <a:r>
              <a:rPr lang="en-US" altLang="ko-KR" sz="3200" b="1" dirty="0" err="1">
                <a:ea typeface="맑은 고딕"/>
              </a:rPr>
              <a:t>Latents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2025-03-04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Ramesh A, </a:t>
            </a:r>
            <a:r>
              <a:rPr lang="en-US" altLang="ko-KR" dirty="0" err="1"/>
              <a:t>Dhariwal</a:t>
            </a:r>
            <a:r>
              <a:rPr lang="en-US" altLang="ko-KR" dirty="0"/>
              <a:t> P, Nichol A, Chu C, Chen M., “Hierarchical Text-Conditional Image Generation with CLIP </a:t>
            </a:r>
            <a:r>
              <a:rPr lang="en-US" altLang="ko-KR" dirty="0" err="1"/>
              <a:t>Latents</a:t>
            </a:r>
            <a:r>
              <a:rPr lang="en-US" altLang="ko-KR" dirty="0"/>
              <a:t>”, 2022, Available: </a:t>
            </a:r>
            <a:r>
              <a:rPr lang="en-US" altLang="ko-KR" dirty="0">
                <a:effectLst/>
                <a:hlinkClick r:id="rId3"/>
              </a:rPr>
              <a:t>https://arxiv.org/abs/2112.10741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225F8-BCBA-9D0B-B102-887352764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FF98B2-0869-179A-8177-B1E09ECCF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Manipulations by</a:t>
            </a:r>
            <a:r>
              <a:rPr lang="ko-KR" altLang="en-US" dirty="0"/>
              <a:t> </a:t>
            </a:r>
            <a:r>
              <a:rPr lang="en-US" altLang="ko-KR" dirty="0"/>
              <a:t>using</a:t>
            </a:r>
            <a:r>
              <a:rPr lang="ko-KR" altLang="en-US" dirty="0"/>
              <a:t> </a:t>
            </a:r>
            <a:r>
              <a:rPr lang="en-US" altLang="ko-KR" dirty="0" err="1"/>
              <a:t>unCLIP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B30299-64E6-FC7F-36F1-CAF0802A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875"/>
          <a:stretch/>
        </p:blipFill>
        <p:spPr>
          <a:xfrm>
            <a:off x="2721598" y="1920666"/>
            <a:ext cx="6748803" cy="4606028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E1647A3-FF6F-F22E-D2B8-EE5F4BA5CB04}"/>
              </a:ext>
            </a:extLst>
          </p:cNvPr>
          <p:cNvSpPr txBox="1">
            <a:spLocks/>
          </p:cNvSpPr>
          <p:nvPr/>
        </p:nvSpPr>
        <p:spPr>
          <a:xfrm>
            <a:off x="402730" y="2116043"/>
            <a:ext cx="2490976" cy="5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Variations</a:t>
            </a:r>
            <a:endParaRPr lang="en-US" altLang="ko-KR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7FACB24-0FA9-2EC6-EECD-1DE24F5A26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992" t="2445" r="2605" b="57415"/>
          <a:stretch/>
        </p:blipFill>
        <p:spPr>
          <a:xfrm>
            <a:off x="647887" y="548680"/>
            <a:ext cx="1308539" cy="1293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6A29C5-2B8B-6BB4-3C25-994DBC11A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37" y="759861"/>
            <a:ext cx="1308539" cy="4482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451C3A-5026-95C5-7E84-23896D1F8F10}"/>
              </a:ext>
            </a:extLst>
          </p:cNvPr>
          <p:cNvSpPr txBox="1"/>
          <p:nvPr/>
        </p:nvSpPr>
        <p:spPr>
          <a:xfrm>
            <a:off x="1978948" y="1261189"/>
            <a:ext cx="3391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03A3E"/>
                </a:solidFill>
                <a:effectLst/>
                <a:latin typeface="Georgia" panose="02040502050405020303" pitchFamily="18" charset="0"/>
              </a:rPr>
              <a:t>bipartite latent representation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9933D3-79D9-8D82-9575-0FE1B7AF6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307" y="807796"/>
            <a:ext cx="3251093" cy="2771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5B1BD10-9C2E-D8CC-8997-8C4A684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642" y="1192383"/>
            <a:ext cx="3391445" cy="3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588D5-8428-F437-B3FA-3910F30B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6AA437-DAB7-6A57-421D-4D1C9A09C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Manipulations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277CAA-13D0-76D1-86E1-B246DE17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330"/>
          <a:stretch/>
        </p:blipFill>
        <p:spPr>
          <a:xfrm>
            <a:off x="66813" y="1668811"/>
            <a:ext cx="6851017" cy="4773637"/>
          </a:xfrm>
          <a:prstGeom prst="rect">
            <a:avLst/>
          </a:prstGeom>
        </p:spPr>
      </p:pic>
      <p:pic>
        <p:nvPicPr>
          <p:cNvPr id="6146" name="Picture 2" descr="그림6. Spherical Interpolation">
            <a:extLst>
              <a:ext uri="{FF2B5EF4-FFF2-40B4-BE49-F238E27FC236}">
                <a16:creationId xmlns:a16="http://schemas.microsoft.com/office/drawing/2014/main" id="{EF23DC26-F8EF-4F12-2D6C-E9CEF707C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9" b="5314"/>
          <a:stretch/>
        </p:blipFill>
        <p:spPr bwMode="auto">
          <a:xfrm>
            <a:off x="8002301" y="2005677"/>
            <a:ext cx="3210118" cy="3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AC2A3A-0668-0037-5349-B22159223AE2}"/>
              </a:ext>
            </a:extLst>
          </p:cNvPr>
          <p:cNvSpPr txBox="1">
            <a:spLocks/>
          </p:cNvSpPr>
          <p:nvPr/>
        </p:nvSpPr>
        <p:spPr>
          <a:xfrm>
            <a:off x="465583" y="764704"/>
            <a:ext cx="10565090" cy="103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Interpolations</a:t>
            </a:r>
          </a:p>
          <a:p>
            <a:pPr lvl="1"/>
            <a:r>
              <a:rPr lang="en-US" altLang="ko-KR" sz="1600" dirty="0"/>
              <a:t>Interpolation method for generating a new image by blending the characteristics of two images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C3631-643B-E7DC-153A-53D998D04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12" r="7293"/>
          <a:stretch/>
        </p:blipFill>
        <p:spPr>
          <a:xfrm>
            <a:off x="7233524" y="3541702"/>
            <a:ext cx="4485051" cy="2643682"/>
          </a:xfrm>
          <a:prstGeom prst="rect">
            <a:avLst/>
          </a:prstGeom>
        </p:spPr>
      </p:pic>
      <p:pic>
        <p:nvPicPr>
          <p:cNvPr id="12" name="Picture 2" descr="그림6. Spherical Interpolation">
            <a:extLst>
              <a:ext uri="{FF2B5EF4-FFF2-40B4-BE49-F238E27FC236}">
                <a16:creationId xmlns:a16="http://schemas.microsoft.com/office/drawing/2014/main" id="{94804C5F-5B1C-4539-31E9-B55948F8C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8" t="17369" r="32269" b="5314"/>
          <a:stretch/>
        </p:blipFill>
        <p:spPr bwMode="auto">
          <a:xfrm>
            <a:off x="8549518" y="3504774"/>
            <a:ext cx="396240" cy="3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그림6. Spherical Interpolation">
            <a:extLst>
              <a:ext uri="{FF2B5EF4-FFF2-40B4-BE49-F238E27FC236}">
                <a16:creationId xmlns:a16="http://schemas.microsoft.com/office/drawing/2014/main" id="{01A48ADF-68FE-83AD-C597-D29498870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9" t="20304" r="15519" b="945"/>
          <a:stretch/>
        </p:blipFill>
        <p:spPr bwMode="auto">
          <a:xfrm>
            <a:off x="10268964" y="3679482"/>
            <a:ext cx="436315" cy="3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그림6. Spherical Interpolation">
            <a:extLst>
              <a:ext uri="{FF2B5EF4-FFF2-40B4-BE49-F238E27FC236}">
                <a16:creationId xmlns:a16="http://schemas.microsoft.com/office/drawing/2014/main" id="{307B3A08-7FBA-21CD-DC92-4BF242C6E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9" t="17369" r="4885" b="20983"/>
          <a:stretch/>
        </p:blipFill>
        <p:spPr bwMode="auto">
          <a:xfrm>
            <a:off x="10162284" y="4983048"/>
            <a:ext cx="213361" cy="28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그림6. Spherical Interpolation">
            <a:extLst>
              <a:ext uri="{FF2B5EF4-FFF2-40B4-BE49-F238E27FC236}">
                <a16:creationId xmlns:a16="http://schemas.microsoft.com/office/drawing/2014/main" id="{BA271D75-A5AF-E554-D81B-DE7CA88AC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9" r="85212" b="5314"/>
          <a:stretch/>
        </p:blipFill>
        <p:spPr bwMode="auto">
          <a:xfrm>
            <a:off x="9132657" y="3346890"/>
            <a:ext cx="474703" cy="3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235C5A8-3197-1F51-C1AC-639F4EC7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9" t="16954" r="88179" b="67664"/>
          <a:stretch/>
        </p:blipFill>
        <p:spPr>
          <a:xfrm>
            <a:off x="7636131" y="2561238"/>
            <a:ext cx="854227" cy="9804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DC8C25-F0BA-6C3C-B42A-3E9B7D4F80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153" t="17165" b="69412"/>
          <a:stretch/>
        </p:blipFill>
        <p:spPr>
          <a:xfrm>
            <a:off x="10730729" y="2739395"/>
            <a:ext cx="1047005" cy="10181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B0E625-E54B-7CF0-2230-3536171E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173" t="17710" r="56478" b="68098"/>
          <a:stretch/>
        </p:blipFill>
        <p:spPr>
          <a:xfrm>
            <a:off x="9129771" y="2507481"/>
            <a:ext cx="688247" cy="8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8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3E1E-C3AF-7297-D41A-1DF0AF0AA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6E73EE9-8E66-CB38-7728-F4B24184F07B}"/>
              </a:ext>
            </a:extLst>
          </p:cNvPr>
          <p:cNvSpPr txBox="1"/>
          <p:nvPr/>
        </p:nvSpPr>
        <p:spPr>
          <a:xfrm>
            <a:off x="8022347" y="3879075"/>
            <a:ext cx="388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3. 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604410-D95D-C061-3705-C7F90F837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Manipulations</a:t>
            </a:r>
            <a:endParaRPr lang="ko-KR" altLang="en-US" dirty="0"/>
          </a:p>
        </p:txBody>
      </p:sp>
      <p:pic>
        <p:nvPicPr>
          <p:cNvPr id="5122" name="Picture 2" descr="그림10. Text Diffs Image Manipulation Results">
            <a:extLst>
              <a:ext uri="{FF2B5EF4-FFF2-40B4-BE49-F238E27FC236}">
                <a16:creationId xmlns:a16="http://schemas.microsoft.com/office/drawing/2014/main" id="{D0E0EA17-1ACE-C30D-285C-5244952F4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2"/>
          <a:stretch/>
        </p:blipFill>
        <p:spPr bwMode="auto">
          <a:xfrm>
            <a:off x="151452" y="1654645"/>
            <a:ext cx="7610315" cy="47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D1225-1B5F-6784-B36B-94125178D1A0}"/>
              </a:ext>
            </a:extLst>
          </p:cNvPr>
          <p:cNvSpPr txBox="1">
            <a:spLocks/>
          </p:cNvSpPr>
          <p:nvPr/>
        </p:nvSpPr>
        <p:spPr>
          <a:xfrm>
            <a:off x="465584" y="764704"/>
            <a:ext cx="11726416" cy="153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 Diffs</a:t>
            </a:r>
          </a:p>
          <a:p>
            <a:pPr lvl="1"/>
            <a:r>
              <a:rPr lang="en-US" altLang="ko-KR" sz="1600" dirty="0"/>
              <a:t>The method that transforms Image Embedding in proportion to the differences in Text Embedding</a:t>
            </a:r>
          </a:p>
          <a:p>
            <a:endParaRPr lang="en-US" altLang="ko-KR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85AD49-D3FE-9C78-EA1B-CB0132F4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279" y="3444200"/>
            <a:ext cx="2030684" cy="2803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883E5C-C8B2-8A45-D490-FB23A4E3D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279" y="3912304"/>
            <a:ext cx="2020427" cy="2623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5491F8-A7F9-8A79-C336-CE6140F85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1593" y="4015229"/>
            <a:ext cx="1308000" cy="222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E4275B-69E2-D512-C5B9-26838D4372E0}"/>
              </a:ext>
            </a:extLst>
          </p:cNvPr>
          <p:cNvSpPr txBox="1"/>
          <p:nvPr/>
        </p:nvSpPr>
        <p:spPr>
          <a:xfrm>
            <a:off x="8022348" y="3059668"/>
            <a:ext cx="388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2. </a:t>
            </a:r>
            <a:r>
              <a:rPr lang="en-US" altLang="ko-KR" dirty="0"/>
              <a:t>Calculate </a:t>
            </a:r>
            <a:r>
              <a:rPr lang="en-US" altLang="ko-KR" sz="1800" dirty="0"/>
              <a:t>text diff vector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15676F-016C-F76A-8960-ED878B9A1E02}"/>
              </a:ext>
            </a:extLst>
          </p:cNvPr>
          <p:cNvSpPr txBox="1"/>
          <p:nvPr/>
        </p:nvSpPr>
        <p:spPr>
          <a:xfrm>
            <a:off x="8022348" y="2039549"/>
            <a:ext cx="4018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clip text embedding vector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a photo of cat : 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an anime ,,, :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600427-BCE7-1A6D-399B-7C336D75A140}"/>
              </a:ext>
            </a:extLst>
          </p:cNvPr>
          <p:cNvSpPr txBox="1"/>
          <p:nvPr/>
        </p:nvSpPr>
        <p:spPr>
          <a:xfrm>
            <a:off x="8022347" y="4384561"/>
            <a:ext cx="388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sz="1800" dirty="0"/>
              <a:t>. decoding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2B993A-057C-8D1A-4A3A-284F604EA3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6686"/>
          <a:stretch/>
        </p:blipFill>
        <p:spPr>
          <a:xfrm>
            <a:off x="9451492" y="4488664"/>
            <a:ext cx="268991" cy="2623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758D3BF-1F2B-428E-722B-8EA21F233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2073" y="2432847"/>
            <a:ext cx="238125" cy="2190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6B9D22-60D3-2B67-DB71-C0DC6B0A8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648" y="2709641"/>
            <a:ext cx="352425" cy="2762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4A5907-6FD2-1D40-7F8B-3EEB7EA20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0318" y="3120509"/>
            <a:ext cx="2952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82944-5F37-7261-951E-22F32D8D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4382BF-C42D-12E3-5530-293B91F6C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Probing the CLIP Latent Space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0736CE-B42B-6F77-EB99-EDDD9F24F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46"/>
          <a:stretch/>
        </p:blipFill>
        <p:spPr>
          <a:xfrm>
            <a:off x="0" y="2479838"/>
            <a:ext cx="5544273" cy="39823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7A3FDD-B684-6E87-CBBC-F405CF7B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857"/>
          <a:stretch/>
        </p:blipFill>
        <p:spPr>
          <a:xfrm>
            <a:off x="5332071" y="3148314"/>
            <a:ext cx="6812405" cy="238361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A11264-FF1B-B7CC-5578-3B6FDF9786B4}"/>
              </a:ext>
            </a:extLst>
          </p:cNvPr>
          <p:cNvSpPr txBox="1">
            <a:spLocks/>
          </p:cNvSpPr>
          <p:nvPr/>
        </p:nvSpPr>
        <p:spPr>
          <a:xfrm>
            <a:off x="465584" y="764703"/>
            <a:ext cx="4866488" cy="106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typographic attack</a:t>
            </a:r>
          </a:p>
          <a:p>
            <a:pPr lvl="1"/>
            <a:r>
              <a:rPr lang="en-US" altLang="ko-KR" sz="1600" b="0" i="0" dirty="0">
                <a:solidFill>
                  <a:srgbClr val="262626"/>
                </a:solidFill>
                <a:effectLst/>
                <a:latin typeface="-apple-system"/>
              </a:rPr>
              <a:t>Text overlays on objects lead CLIP to predict objects described by the text (iPod, pizza) instead of those in the image (apple)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9A584B-F191-70A5-A357-17A7FF8ECA47}"/>
              </a:ext>
            </a:extLst>
          </p:cNvPr>
          <p:cNvSpPr txBox="1">
            <a:spLocks/>
          </p:cNvSpPr>
          <p:nvPr/>
        </p:nvSpPr>
        <p:spPr>
          <a:xfrm>
            <a:off x="5332072" y="764704"/>
            <a:ext cx="6640941" cy="2383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PCA Reconstructions</a:t>
            </a:r>
          </a:p>
          <a:p>
            <a:pPr lvl="1"/>
            <a:r>
              <a:rPr lang="en-US" altLang="ko-KR" sz="1600" b="0" i="0" dirty="0">
                <a:solidFill>
                  <a:srgbClr val="262626"/>
                </a:solidFill>
                <a:effectLst/>
                <a:latin typeface="-apple-system"/>
              </a:rPr>
              <a:t>Reconstruct CLIP image embeddings into more PCA dimensions: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solidFill>
                  <a:srgbClr val="262626"/>
                </a:solidFill>
                <a:effectLst/>
                <a:latin typeface="-apple-system"/>
              </a:rPr>
              <a:t>Initial dimensions</a:t>
            </a:r>
            <a:r>
              <a:rPr lang="en-US" altLang="ko-KR" sz="1600" b="0" i="0" dirty="0">
                <a:solidFill>
                  <a:srgbClr val="262626"/>
                </a:solidFill>
                <a:effectLst/>
                <a:latin typeface="-apple-system"/>
              </a:rPr>
              <a:t>: Capture approximate semantic information.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solidFill>
                  <a:srgbClr val="262626"/>
                </a:solidFill>
                <a:effectLst/>
                <a:latin typeface="-apple-system"/>
              </a:rPr>
              <a:t>Subsequent dimensions</a:t>
            </a:r>
            <a:r>
              <a:rPr lang="en-US" altLang="ko-KR" sz="1600" b="0" i="0" dirty="0">
                <a:solidFill>
                  <a:srgbClr val="262626"/>
                </a:solidFill>
                <a:effectLst/>
                <a:latin typeface="-apple-system"/>
              </a:rPr>
              <a:t>: Encode detailed information, such as the exact shape of objects.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8327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4F1EF-947F-6A03-D75F-27685A3C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1BF573-0C67-D46B-F2BE-A3AC53B01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Evaluations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97414-E848-A2AD-869B-441DF52034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3"/>
            <a:ext cx="11319048" cy="2804403"/>
          </a:xfrm>
        </p:spPr>
        <p:txBody>
          <a:bodyPr/>
          <a:lstStyle/>
          <a:p>
            <a:r>
              <a:rPr lang="en-US" altLang="ko-KR" dirty="0"/>
              <a:t>Human evaluations comparing </a:t>
            </a:r>
            <a:r>
              <a:rPr lang="en-US" altLang="ko-KR" dirty="0" err="1"/>
              <a:t>unCLIP</a:t>
            </a:r>
            <a:r>
              <a:rPr lang="en-US" altLang="ko-KR" dirty="0"/>
              <a:t>(AR/Diffusion) to GLIDE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Comparison on MS-COCO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BA6FD-544E-84A8-137F-7AD68484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80" r="15080" b="50242"/>
          <a:stretch/>
        </p:blipFill>
        <p:spPr>
          <a:xfrm>
            <a:off x="2656176" y="1175532"/>
            <a:ext cx="6879648" cy="10985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2AE022-00EE-FB8A-A9F4-BA2AB4A78D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71" r="12499" b="12644"/>
          <a:stretch/>
        </p:blipFill>
        <p:spPr>
          <a:xfrm>
            <a:off x="465584" y="3181764"/>
            <a:ext cx="5379720" cy="28044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61D564-B56D-9FE1-B39E-A960854B6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58" y="2533943"/>
            <a:ext cx="3513582" cy="41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66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BFCA7-F8CF-12FF-9CC3-F3D6438AD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7E86D6-B3FA-8FA5-4272-79E26FD35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Limitations / Conclusion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417F7-F3EF-4359-BB82-FA5DF9CE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87"/>
          <a:stretch/>
        </p:blipFill>
        <p:spPr>
          <a:xfrm>
            <a:off x="240266" y="851559"/>
            <a:ext cx="2118360" cy="2427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A38C98-29AE-CDEF-7ED0-BA34D66C3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09" y="3324945"/>
            <a:ext cx="5969087" cy="18575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B1D456-F9C0-09CB-6C1B-21857794F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736" y="548680"/>
            <a:ext cx="4160383" cy="46426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6A643E-DFB8-CE82-982E-72D0EFF186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74"/>
          <a:stretch/>
        </p:blipFill>
        <p:spPr>
          <a:xfrm>
            <a:off x="2507678" y="652731"/>
            <a:ext cx="4796058" cy="2568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3E76F4-E26B-1C26-A8E8-B3CD3FBE05DC}"/>
              </a:ext>
            </a:extLst>
          </p:cNvPr>
          <p:cNvSpPr txBox="1"/>
          <p:nvPr/>
        </p:nvSpPr>
        <p:spPr>
          <a:xfrm>
            <a:off x="407369" y="5295372"/>
            <a:ext cx="11063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Conclusion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Text encoder (CLIP) – prior – decoder (Diffusion) structure for text-to-image generation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Personal thought: I believe that CLIP's robustness and its ability to effectively utilize the semantic relationships between text and images result in a model with high diversity.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48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4A8802-81FE-69CD-72E8-8F24ED1F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F6C56BFD-51E1-B0C9-5ED0-C2B3103A9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136240"/>
              </p:ext>
            </p:extLst>
          </p:nvPr>
        </p:nvGraphicFramePr>
        <p:xfrm>
          <a:off x="407369" y="768096"/>
          <a:ext cx="11377265" cy="552602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7732">
                  <a:extLst>
                    <a:ext uri="{9D8B030D-6E8A-4147-A177-3AD203B41FA5}">
                      <a16:colId xmlns:a16="http://schemas.microsoft.com/office/drawing/2014/main" val="1745350328"/>
                    </a:ext>
                  </a:extLst>
                </a:gridCol>
                <a:gridCol w="4470549">
                  <a:extLst>
                    <a:ext uri="{9D8B030D-6E8A-4147-A177-3AD203B41FA5}">
                      <a16:colId xmlns:a16="http://schemas.microsoft.com/office/drawing/2014/main" val="1548592793"/>
                    </a:ext>
                  </a:extLst>
                </a:gridCol>
                <a:gridCol w="1205503">
                  <a:extLst>
                    <a:ext uri="{9D8B030D-6E8A-4147-A177-3AD203B41FA5}">
                      <a16:colId xmlns:a16="http://schemas.microsoft.com/office/drawing/2014/main" val="3214083849"/>
                    </a:ext>
                  </a:extLst>
                </a:gridCol>
                <a:gridCol w="5143481">
                  <a:extLst>
                    <a:ext uri="{9D8B030D-6E8A-4147-A177-3AD203B41FA5}">
                      <a16:colId xmlns:a16="http://schemas.microsoft.com/office/drawing/2014/main" val="2279853867"/>
                    </a:ext>
                  </a:extLst>
                </a:gridCol>
              </a:tblGrid>
              <a:tr h="53343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No.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Title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Keyword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08365"/>
                  </a:ext>
                </a:extLst>
              </a:tr>
              <a:tr h="100840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Learning Transferable Visual Models From Natural Language Supervision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Contrastive Learning, Multimodal Representation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Alec Radford, Jong Wook Kim. (2021). Learning Transferable Visual Models From Natural Language Supervision, In </a:t>
                      </a:r>
                      <a:r>
                        <a:rPr lang="en-US" altLang="ko-KR" sz="1000" i="1">
                          <a:effectLst/>
                        </a:rPr>
                        <a:t>Proc. of the 38th International Conference on Machine Learning</a:t>
                      </a:r>
                      <a:r>
                        <a:rPr lang="en-US" altLang="ko-KR" sz="1000"/>
                        <a:t>, pages 8748–8763. PMLR. [Online]. Available: </a:t>
                      </a:r>
                      <a:r>
                        <a:rPr lang="en-US" altLang="ko-KR" sz="1000">
                          <a:effectLst/>
                          <a:hlinkClick r:id="rId3"/>
                        </a:rPr>
                        <a:t>https://arxiv.org/abs/2103.00020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017832"/>
                  </a:ext>
                </a:extLst>
              </a:tr>
              <a:tr h="95895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GLIDE: Towards photorealistic image generation and editing with text-guided diffusion models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Text-to-Image Generation, Diffusion Models, </a:t>
                      </a:r>
                    </a:p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guided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image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synthesis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 Nichol, P. Dhariwal, A. Ramesh. “GLIDE: Towards photorealistic image generation and editing with text-guided diffusion models”, In </a:t>
                      </a:r>
                      <a:r>
                        <a:rPr lang="en-US" altLang="ko-KR" sz="1000" i="1">
                          <a:effectLst/>
                        </a:rPr>
                        <a:t>Proc. of the 39th International Conference on Machine Learning</a:t>
                      </a:r>
                      <a:r>
                        <a:rPr lang="en-US" altLang="ko-KR" sz="1000"/>
                        <a:t>, 2022, pp. 16907-16921. Available: </a:t>
                      </a:r>
                      <a:r>
                        <a:rPr lang="en-US" altLang="ko-KR" sz="1000">
                          <a:effectLst/>
                          <a:hlinkClick r:id="rId4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85839"/>
                  </a:ext>
                </a:extLst>
              </a:tr>
              <a:tr h="100840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/>
                        <a:t>Hierarchical Text-Conditional Image Generation with CLIP Latents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/>
                        <a:t>Text-to-Image Generation, CLIP </a:t>
                      </a:r>
                      <a:r>
                        <a:rPr lang="en-US" sz="1000" dirty="0" err="1"/>
                        <a:t>Latents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unCLIP</a:t>
                      </a:r>
                      <a:r>
                        <a:rPr lang="en-US" sz="1000" dirty="0"/>
                        <a:t>,  </a:t>
                      </a:r>
                      <a:r>
                        <a:rPr lang="en-US" altLang="ko-KR" sz="1000" dirty="0"/>
                        <a:t>Diffusion Models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dirty="0"/>
                        <a:t>Ramesh A, </a:t>
                      </a:r>
                      <a:r>
                        <a:rPr lang="en-US" altLang="ko-KR" sz="1000" dirty="0" err="1"/>
                        <a:t>Dhariwal</a:t>
                      </a:r>
                      <a:r>
                        <a:rPr lang="en-US" altLang="ko-KR" sz="1000" dirty="0"/>
                        <a:t> P, Nichol A, Chu C, Chen M., “Hierarchical Text-Conditional Image Generation with CLIP </a:t>
                      </a:r>
                      <a:r>
                        <a:rPr lang="en-US" altLang="ko-KR" sz="1000" dirty="0" err="1"/>
                        <a:t>Latents</a:t>
                      </a:r>
                      <a:r>
                        <a:rPr lang="en-US" altLang="ko-KR" sz="1000" dirty="0"/>
                        <a:t>”, 2022, Available: </a:t>
                      </a:r>
                      <a:r>
                        <a:rPr lang="en-US" altLang="ko-KR" sz="1000" dirty="0">
                          <a:effectLst/>
                          <a:hlinkClick r:id="rId5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02063"/>
                  </a:ext>
                </a:extLst>
              </a:tr>
              <a:tr h="12276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64728"/>
                  </a:ext>
                </a:extLst>
              </a:tr>
              <a:tr h="78919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85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4845990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Prior </a:t>
            </a:r>
            <a:r>
              <a:rPr lang="ko-KR" altLang="en-US" sz="1600" b="1" dirty="0">
                <a:ea typeface="맑은 고딕"/>
              </a:rPr>
              <a:t>𝑷</a:t>
            </a:r>
            <a:r>
              <a:rPr lang="en-US" altLang="ko-KR" sz="1600" b="1" dirty="0">
                <a:ea typeface="맑은 고딕"/>
              </a:rPr>
              <a:t>(</a:t>
            </a:r>
            <a:r>
              <a:rPr lang="ko-KR" altLang="en-US" sz="1600" b="1" dirty="0">
                <a:ea typeface="맑은 고딕"/>
              </a:rPr>
              <a:t>𝒛</a:t>
            </a:r>
            <a:r>
              <a:rPr lang="en-US" altLang="ko-KR" sz="1600" b="1" dirty="0">
                <a:ea typeface="맑은 고딕"/>
              </a:rPr>
              <a:t>_</a:t>
            </a:r>
            <a:r>
              <a:rPr lang="ko-KR" altLang="en-US" sz="1600" b="1" dirty="0">
                <a:ea typeface="맑은 고딕"/>
              </a:rPr>
              <a:t>𝒊 </a:t>
            </a:r>
            <a:r>
              <a:rPr lang="en-US" altLang="ko-KR" sz="1600" b="1" dirty="0">
                <a:ea typeface="맑은 고딕"/>
              </a:rPr>
              <a:t>|</a:t>
            </a:r>
            <a:r>
              <a:rPr lang="ko-KR" altLang="en-US" sz="1600" b="1" dirty="0">
                <a:ea typeface="맑은 고딕"/>
              </a:rPr>
              <a:t>𝒚</a:t>
            </a:r>
            <a:r>
              <a:rPr lang="en-US" altLang="ko-KR" sz="1600" b="1" dirty="0">
                <a:ea typeface="맑은 고딕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Decoder </a:t>
            </a:r>
            <a:r>
              <a:rPr lang="ko-KR" altLang="en-US" sz="1600" b="1" dirty="0">
                <a:ea typeface="맑은 고딕"/>
              </a:rPr>
              <a:t>𝑷</a:t>
            </a:r>
            <a:r>
              <a:rPr lang="en-US" altLang="ko-KR" sz="1600" b="1" dirty="0">
                <a:ea typeface="맑은 고딕"/>
              </a:rPr>
              <a:t>(</a:t>
            </a:r>
            <a:r>
              <a:rPr lang="ko-KR" altLang="en-US" sz="1600" b="1" dirty="0">
                <a:ea typeface="맑은 고딕"/>
              </a:rPr>
              <a:t>𝒙┤</a:t>
            </a:r>
            <a:r>
              <a:rPr lang="en-US" altLang="ko-KR" sz="1600" b="1" dirty="0">
                <a:ea typeface="맑은 고딕"/>
              </a:rPr>
              <a:t>| </a:t>
            </a:r>
            <a:r>
              <a:rPr lang="ko-KR" altLang="en-US" sz="1600" b="1" dirty="0">
                <a:ea typeface="맑은 고딕"/>
              </a:rPr>
              <a:t>𝒛</a:t>
            </a:r>
            <a:r>
              <a:rPr lang="en-US" altLang="ko-KR" sz="1600" b="1" dirty="0">
                <a:ea typeface="맑은 고딕"/>
              </a:rPr>
              <a:t>_</a:t>
            </a:r>
            <a:r>
              <a:rPr lang="ko-KR" altLang="en-US" sz="1600" b="1" dirty="0">
                <a:ea typeface="맑은 고딕"/>
              </a:rPr>
              <a:t>𝒊</a:t>
            </a:r>
            <a:r>
              <a:rPr lang="en-US" altLang="ko-KR" sz="1600" b="1" dirty="0">
                <a:ea typeface="맑은 고딕"/>
              </a:rPr>
              <a:t>,</a:t>
            </a:r>
            <a:r>
              <a:rPr lang="ko-KR" altLang="en-US" sz="1600" b="1" dirty="0">
                <a:ea typeface="맑은 고딕"/>
              </a:rPr>
              <a:t>𝒚</a:t>
            </a:r>
            <a:r>
              <a:rPr lang="en-US" altLang="ko-KR" sz="1600" b="1" dirty="0">
                <a:ea typeface="맑은 고딕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Image Manipulations by using </a:t>
            </a:r>
            <a:r>
              <a:rPr lang="en-US" altLang="ko-KR" sz="1600" b="1" dirty="0" err="1">
                <a:ea typeface="맑은 고딕"/>
              </a:rPr>
              <a:t>unCLIP</a:t>
            </a: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Probing the CLIP Latent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Evaluations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Limitations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47EFF74-9812-4DC8-F322-7F25F45B38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87948" y="1778317"/>
            <a:ext cx="5999799" cy="230030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FF9883A-19A6-A313-592E-9E85485C7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4100" name="Picture 4" descr="개념 정리] Diffusion Model">
            <a:extLst>
              <a:ext uri="{FF2B5EF4-FFF2-40B4-BE49-F238E27FC236}">
                <a16:creationId xmlns:a16="http://schemas.microsoft.com/office/drawing/2014/main" id="{1A9691FD-6364-35C0-A6BC-B087BFA4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79" y="1957933"/>
            <a:ext cx="4161818" cy="15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FC4FDA-9A5D-1ADD-A1AA-5DED7947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536" y="5663149"/>
            <a:ext cx="6555864" cy="102544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7755B88-46D1-3160-0CE9-C7E4FBA234D9}"/>
              </a:ext>
            </a:extLst>
          </p:cNvPr>
          <p:cNvSpPr txBox="1">
            <a:spLocks/>
          </p:cNvSpPr>
          <p:nvPr/>
        </p:nvSpPr>
        <p:spPr>
          <a:xfrm>
            <a:off x="465583" y="735556"/>
            <a:ext cx="10862817" cy="1117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Advantage of CLIP &amp; Diffusion model</a:t>
            </a:r>
          </a:p>
          <a:p>
            <a:pPr lvl="1"/>
            <a:r>
              <a:rPr lang="en-US" altLang="ko-KR" dirty="0"/>
              <a:t>CLIP: Robustness to image distribution shifts, Zero-shot capability</a:t>
            </a:r>
          </a:p>
          <a:p>
            <a:pPr lvl="1"/>
            <a:r>
              <a:rPr lang="en-US" altLang="ko-KR" dirty="0"/>
              <a:t>Diffusion : Framework for generating images and videos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E4FE2-729F-2195-0F21-021E1D860C6F}"/>
              </a:ext>
            </a:extLst>
          </p:cNvPr>
          <p:cNvSpPr/>
          <p:nvPr/>
        </p:nvSpPr>
        <p:spPr>
          <a:xfrm>
            <a:off x="581236" y="4083306"/>
            <a:ext cx="1236702" cy="6866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CLIP</a:t>
            </a:r>
          </a:p>
          <a:p>
            <a:pPr algn="ctr"/>
            <a:r>
              <a:rPr lang="en-US" altLang="ko-KR" dirty="0"/>
              <a:t>Encoder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C8C88F-C049-C3BC-CEA3-B8ECABC40783}"/>
              </a:ext>
            </a:extLst>
          </p:cNvPr>
          <p:cNvSpPr/>
          <p:nvPr/>
        </p:nvSpPr>
        <p:spPr>
          <a:xfrm>
            <a:off x="2156501" y="4083306"/>
            <a:ext cx="1236702" cy="6866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Diffusion</a:t>
            </a:r>
          </a:p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9E6693-9A02-C62B-7769-3B8E598C093C}"/>
              </a:ext>
            </a:extLst>
          </p:cNvPr>
          <p:cNvSpPr/>
          <p:nvPr/>
        </p:nvSpPr>
        <p:spPr>
          <a:xfrm>
            <a:off x="3922490" y="4089273"/>
            <a:ext cx="7921453" cy="6866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Possibilities of Text-to-Image Generation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10804C-13BA-9D7B-E368-97ED5FFD5B0C}"/>
              </a:ext>
            </a:extLst>
          </p:cNvPr>
          <p:cNvSpPr/>
          <p:nvPr/>
        </p:nvSpPr>
        <p:spPr>
          <a:xfrm>
            <a:off x="3922490" y="4918425"/>
            <a:ext cx="7921453" cy="6866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Allowing for semantic modifications, which GANs cannot achieve, while CLIP helps observe recognized or ignored features in images.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88851C6-17EB-D109-71B3-54C5FF81E97D}"/>
              </a:ext>
            </a:extLst>
          </p:cNvPr>
          <p:cNvSpPr/>
          <p:nvPr/>
        </p:nvSpPr>
        <p:spPr>
          <a:xfrm>
            <a:off x="581236" y="5489227"/>
            <a:ext cx="2811967" cy="6866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DALL-E 2</a:t>
            </a:r>
            <a:endParaRPr lang="ko-KR" altLang="en-US" dirty="0"/>
          </a:p>
        </p:txBody>
      </p:sp>
      <p:sp>
        <p:nvSpPr>
          <p:cNvPr id="15" name="같음 기호 14">
            <a:extLst>
              <a:ext uri="{FF2B5EF4-FFF2-40B4-BE49-F238E27FC236}">
                <a16:creationId xmlns:a16="http://schemas.microsoft.com/office/drawing/2014/main" id="{E1F009F7-BC53-FE29-1B5E-350975CC7615}"/>
              </a:ext>
            </a:extLst>
          </p:cNvPr>
          <p:cNvSpPr/>
          <p:nvPr/>
        </p:nvSpPr>
        <p:spPr>
          <a:xfrm rot="16200000">
            <a:off x="1679720" y="4766856"/>
            <a:ext cx="615000" cy="733221"/>
          </a:xfrm>
          <a:prstGeom prst="mathEqual">
            <a:avLst>
              <a:gd name="adj1" fmla="val 16478"/>
              <a:gd name="adj2" fmla="val 173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32C6753B-D7D3-2BC8-9BA8-8AD2EE9E2C57}"/>
              </a:ext>
            </a:extLst>
          </p:cNvPr>
          <p:cNvSpPr/>
          <p:nvPr/>
        </p:nvSpPr>
        <p:spPr>
          <a:xfrm>
            <a:off x="1620608" y="4035854"/>
            <a:ext cx="733222" cy="738783"/>
          </a:xfrm>
          <a:prstGeom prst="mathPlus">
            <a:avLst>
              <a:gd name="adj1" fmla="val 142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13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7670-D6A6-70A2-6919-FB491068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3A5B9D-F2FC-950D-02F5-DBDA1AAFF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E3533-37F7-E2AC-2C2C-F56AE4E1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08" y="2241326"/>
            <a:ext cx="9058984" cy="3881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0828-2E5D-32AF-F939-88D421610492}"/>
                  </a:ext>
                </a:extLst>
              </p:cNvPr>
              <p:cNvSpPr txBox="1"/>
              <p:nvPr/>
            </p:nvSpPr>
            <p:spPr>
              <a:xfrm>
                <a:off x="10437468" y="2838860"/>
                <a:ext cx="1516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train data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 dirty="0"/>
                  <a:t> (image)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0828-2E5D-32AF-F939-88D421610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468" y="2838860"/>
                <a:ext cx="1516762" cy="523220"/>
              </a:xfrm>
              <a:prstGeom prst="rect">
                <a:avLst/>
              </a:prstGeom>
              <a:blipFill>
                <a:blip r:embed="rId4"/>
                <a:stretch>
                  <a:fillRect l="-1205" t="-2326" b="-10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C79D4-9D08-2C25-CBBA-8683971108CD}"/>
                  </a:ext>
                </a:extLst>
              </p:cNvPr>
              <p:cNvSpPr txBox="1"/>
              <p:nvPr/>
            </p:nvSpPr>
            <p:spPr>
              <a:xfrm>
                <a:off x="237770" y="3920275"/>
                <a:ext cx="19034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train data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400" dirty="0"/>
                  <a:t> (captions)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C79D4-9D08-2C25-CBBA-86839711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0" y="3920275"/>
                <a:ext cx="1903405" cy="523220"/>
              </a:xfrm>
              <a:prstGeom prst="rect">
                <a:avLst/>
              </a:prstGeom>
              <a:blipFill>
                <a:blip r:embed="rId5"/>
                <a:stretch>
                  <a:fillRect l="-962" t="-2326" b="-11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B595-DAC5-EDF6-7F69-92853AAE7F99}"/>
                  </a:ext>
                </a:extLst>
              </p:cNvPr>
              <p:cNvSpPr txBox="1"/>
              <p:nvPr/>
            </p:nvSpPr>
            <p:spPr>
              <a:xfrm>
                <a:off x="6019800" y="6047626"/>
                <a:ext cx="82510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B595-DAC5-EDF6-7F69-92853AAE7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6047626"/>
                <a:ext cx="825102" cy="338554"/>
              </a:xfrm>
              <a:prstGeom prst="rect">
                <a:avLst/>
              </a:prstGeom>
              <a:blipFill>
                <a:blip r:embed="rId6"/>
                <a:stretch>
                  <a:fillRect r="-296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9E584-D967-CF98-7429-D56DD3B976B3}"/>
                  </a:ext>
                </a:extLst>
              </p:cNvPr>
              <p:cNvSpPr txBox="1"/>
              <p:nvPr/>
            </p:nvSpPr>
            <p:spPr>
              <a:xfrm>
                <a:off x="7681317" y="6040226"/>
                <a:ext cx="113407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9E584-D967-CF98-7429-D56DD3B9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317" y="6040226"/>
                <a:ext cx="1134070" cy="338554"/>
              </a:xfrm>
              <a:prstGeom prst="rect">
                <a:avLst/>
              </a:prstGeom>
              <a:blipFill>
                <a:blip r:embed="rId7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5E7D2167-DC2B-7A27-DE20-DA401085A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59" y="5871585"/>
            <a:ext cx="3897252" cy="237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CA031F-6188-5646-1516-1CDBFC9EB30E}"/>
              </a:ext>
            </a:extLst>
          </p:cNvPr>
          <p:cNvSpPr txBox="1"/>
          <p:nvPr/>
        </p:nvSpPr>
        <p:spPr>
          <a:xfrm>
            <a:off x="5819711" y="3988412"/>
            <a:ext cx="1134465" cy="30777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AR Prior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F4618-68A9-21E4-AC00-23449598F022}"/>
              </a:ext>
            </a:extLst>
          </p:cNvPr>
          <p:cNvSpPr txBox="1"/>
          <p:nvPr/>
        </p:nvSpPr>
        <p:spPr>
          <a:xfrm>
            <a:off x="5819711" y="4921892"/>
            <a:ext cx="1500683" cy="30777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Diffusion Prior</a:t>
            </a:r>
            <a:endParaRPr lang="ko-KR" altLang="en-US" sz="14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0539ED-725C-FAE7-30C9-A68877E3E983}"/>
              </a:ext>
            </a:extLst>
          </p:cNvPr>
          <p:cNvSpPr txBox="1">
            <a:spLocks/>
          </p:cNvSpPr>
          <p:nvPr/>
        </p:nvSpPr>
        <p:spPr>
          <a:xfrm>
            <a:off x="465584" y="735556"/>
            <a:ext cx="8821964" cy="1117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 high-level overview of </a:t>
            </a:r>
            <a:r>
              <a:rPr lang="en-US" altLang="ko-KR" dirty="0" err="1"/>
              <a:t>unCLIP</a:t>
            </a:r>
            <a:endParaRPr lang="en-US" altLang="ko-KR" dirty="0"/>
          </a:p>
          <a:p>
            <a:r>
              <a:rPr lang="en-US" altLang="ko-KR" dirty="0" err="1"/>
              <a:t>unCLIP</a:t>
            </a:r>
            <a:r>
              <a:rPr lang="en-US" altLang="ko-KR" dirty="0"/>
              <a:t> : </a:t>
            </a:r>
            <a:r>
              <a:rPr lang="en-US" altLang="ko-KR" b="0" dirty="0"/>
              <a:t>full text-conditional image generation stack</a:t>
            </a:r>
          </a:p>
          <a:p>
            <a:pPr marL="0" indent="0">
              <a:buNone/>
            </a:pPr>
            <a:r>
              <a:rPr lang="en-US" altLang="ko-KR" dirty="0"/>
              <a:t>   ⇒ DALL-E 2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9E242B-3A9B-8796-17DF-451E762DE01D}"/>
                  </a:ext>
                </a:extLst>
              </p:cNvPr>
              <p:cNvSpPr txBox="1"/>
              <p:nvPr/>
            </p:nvSpPr>
            <p:spPr>
              <a:xfrm>
                <a:off x="7309216" y="3812553"/>
                <a:ext cx="113888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Image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9E242B-3A9B-8796-17DF-451E762DE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16" y="3812553"/>
                <a:ext cx="1138885" cy="738664"/>
              </a:xfrm>
              <a:prstGeom prst="rect">
                <a:avLst/>
              </a:prstGeom>
              <a:blipFill>
                <a:blip r:embed="rId9"/>
                <a:stretch>
                  <a:fillRect b="-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C524A531-E174-41AA-A205-CF0F938EDF38}"/>
              </a:ext>
            </a:extLst>
          </p:cNvPr>
          <p:cNvSpPr txBox="1">
            <a:spLocks/>
          </p:cNvSpPr>
          <p:nvPr/>
        </p:nvSpPr>
        <p:spPr>
          <a:xfrm>
            <a:off x="550244" y="5398627"/>
            <a:ext cx="4978523" cy="514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dirty="0"/>
              <a:t>2. Text-to-Image Generating Model</a:t>
            </a:r>
            <a:endParaRPr lang="ko-KR" altLang="en-US" sz="19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9A759C0D-0EC9-4835-25F4-194C73D75554}"/>
              </a:ext>
            </a:extLst>
          </p:cNvPr>
          <p:cNvSpPr txBox="1">
            <a:spLocks/>
          </p:cNvSpPr>
          <p:nvPr/>
        </p:nvSpPr>
        <p:spPr>
          <a:xfrm>
            <a:off x="608459" y="2694817"/>
            <a:ext cx="2951384" cy="331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1. Pretraining CLIP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CC7746-56BE-7F64-3D14-1CC9FADE2630}"/>
                  </a:ext>
                </a:extLst>
              </p:cNvPr>
              <p:cNvSpPr txBox="1"/>
              <p:nvPr/>
            </p:nvSpPr>
            <p:spPr>
              <a:xfrm>
                <a:off x="4707467" y="3812553"/>
                <a:ext cx="113888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text</a:t>
                </a:r>
              </a:p>
              <a:p>
                <a:r>
                  <a:rPr lang="en-US" altLang="ko-KR" sz="1200" dirty="0"/>
                  <a:t>embedding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CC7746-56BE-7F64-3D14-1CC9FADE2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467" y="3812553"/>
                <a:ext cx="1138885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DF3C57F-EA39-91D7-EAA9-4EBA34E6E3F8}"/>
              </a:ext>
            </a:extLst>
          </p:cNvPr>
          <p:cNvSpPr txBox="1">
            <a:spLocks/>
          </p:cNvSpPr>
          <p:nvPr/>
        </p:nvSpPr>
        <p:spPr>
          <a:xfrm>
            <a:off x="9033246" y="5783210"/>
            <a:ext cx="2608510" cy="514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dirty="0"/>
              <a:t>3. Super Resolution</a:t>
            </a:r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en-US" altLang="ko-KR" sz="1600" dirty="0" err="1"/>
              <a:t>Upsampling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C507D9-DE8A-3B8A-6A72-1A32A5D1D069}"/>
              </a:ext>
            </a:extLst>
          </p:cNvPr>
          <p:cNvSpPr txBox="1"/>
          <p:nvPr/>
        </p:nvSpPr>
        <p:spPr>
          <a:xfrm>
            <a:off x="8690372" y="6392210"/>
            <a:ext cx="295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(64</a:t>
            </a:r>
            <a:r>
              <a:rPr lang="ko-KR" altLang="en-US" dirty="0"/>
              <a:t>→</a:t>
            </a:r>
            <a:r>
              <a:rPr lang="en-US" altLang="ko-KR" dirty="0"/>
              <a:t>256, 256</a:t>
            </a:r>
            <a:r>
              <a:rPr lang="ko-KR" altLang="en-US" dirty="0"/>
              <a:t>→</a:t>
            </a:r>
            <a:r>
              <a:rPr lang="en-US" altLang="ko-KR" dirty="0"/>
              <a:t>1024)</a:t>
            </a:r>
          </a:p>
        </p:txBody>
      </p:sp>
    </p:spTree>
    <p:extLst>
      <p:ext uri="{BB962C8B-B14F-4D97-AF65-F5344CB8AC3E}">
        <p14:creationId xmlns:p14="http://schemas.microsoft.com/office/powerpoint/2010/main" val="195043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C0190C-B5B8-44AD-E438-E94DD3CA7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Generated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0E8CD-67F3-D80A-0080-928D85C7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18" y="490692"/>
            <a:ext cx="8306963" cy="63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6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8D69-9F02-EB10-7B5A-77E46D63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F0BB8F6E-C214-7202-BB56-193829A1A3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Prior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F0BB8F6E-C214-7202-BB56-193829A1A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8889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271B1D-AE5F-DFFC-42F3-B1AC7BD287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6701026" cy="2971326"/>
          </a:xfrm>
        </p:spPr>
        <p:txBody>
          <a:bodyPr>
            <a:normAutofit/>
          </a:bodyPr>
          <a:lstStyle/>
          <a:p>
            <a:r>
              <a:rPr lang="en-US" altLang="ko-KR" dirty="0"/>
              <a:t>AR(Autoregressive) Prior</a:t>
            </a:r>
          </a:p>
          <a:p>
            <a:pPr lvl="1"/>
            <a:r>
              <a:rPr lang="en-US" altLang="ko-KR" sz="1800" dirty="0"/>
              <a:t>Convert CLIP embeddings into discrete sequences and predict them autoregressively in steps.</a:t>
            </a:r>
          </a:p>
          <a:p>
            <a:pPr lvl="1"/>
            <a:r>
              <a:rPr lang="en-US" altLang="ko-KR" sz="1800" dirty="0"/>
              <a:t>Using PCA, 1024 -&gt; 319dims</a:t>
            </a:r>
          </a:p>
          <a:p>
            <a:pPr lvl="1"/>
            <a:r>
              <a:rPr lang="en-US" altLang="ko-KR" sz="1800" dirty="0"/>
              <a:t>319 dimensions -&gt; 1024 discrete buckets (quantized values)</a:t>
            </a:r>
          </a:p>
          <a:p>
            <a:pPr lvl="1"/>
            <a:r>
              <a:rPr lang="en-US" altLang="ko-KR" sz="1800" dirty="0"/>
              <a:t>Use a Transformer model with a causal attention mask to predict the resulting sequence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42B942-9D57-E6D8-5FC1-BFABC5AC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76" y="548680"/>
            <a:ext cx="4959532" cy="2124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CCF725-F8A4-AF5A-D814-228AD1E34E1D}"/>
              </a:ext>
            </a:extLst>
          </p:cNvPr>
          <p:cNvSpPr/>
          <p:nvPr/>
        </p:nvSpPr>
        <p:spPr>
          <a:xfrm>
            <a:off x="7166610" y="548680"/>
            <a:ext cx="4739410" cy="9829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593694-4B8D-A507-AD1B-7E09CE68411D}"/>
              </a:ext>
            </a:extLst>
          </p:cNvPr>
          <p:cNvSpPr/>
          <p:nvPr/>
        </p:nvSpPr>
        <p:spPr>
          <a:xfrm>
            <a:off x="7166610" y="1532090"/>
            <a:ext cx="1714500" cy="9829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A9E7E5-7C9F-5764-CF85-87478E48AC1B}"/>
              </a:ext>
            </a:extLst>
          </p:cNvPr>
          <p:cNvSpPr/>
          <p:nvPr/>
        </p:nvSpPr>
        <p:spPr>
          <a:xfrm>
            <a:off x="10504170" y="1532090"/>
            <a:ext cx="1500584" cy="11413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그림3. Prior Loss Function">
            <a:extLst>
              <a:ext uri="{FF2B5EF4-FFF2-40B4-BE49-F238E27FC236}">
                <a16:creationId xmlns:a16="http://schemas.microsoft.com/office/drawing/2014/main" id="{0D28ED38-6092-6A16-A266-AD5351A45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9" y="4889408"/>
            <a:ext cx="5734050" cy="6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A170443-C0CB-0B39-B945-C723D3A2E76C}"/>
              </a:ext>
            </a:extLst>
          </p:cNvPr>
          <p:cNvSpPr txBox="1">
            <a:spLocks/>
          </p:cNvSpPr>
          <p:nvPr/>
        </p:nvSpPr>
        <p:spPr>
          <a:xfrm>
            <a:off x="407369" y="3819753"/>
            <a:ext cx="6973157" cy="1130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Diffusion Prior</a:t>
            </a:r>
          </a:p>
          <a:p>
            <a:pPr lvl="1"/>
            <a:r>
              <a:rPr lang="en-US" altLang="ko-KR" sz="1800" dirty="0"/>
              <a:t>Handle </a:t>
            </a:r>
            <a:r>
              <a:rPr lang="en-US" altLang="ko-KR" sz="1800" dirty="0" err="1"/>
              <a:t>z_i</a:t>
            </a:r>
            <a:r>
              <a:rPr lang="en-US" altLang="ko-KR" sz="1800" dirty="0"/>
              <a:t> as continuous vectors and gradually remove noise to predict image embeddings.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1B51B8-C3AB-BFD1-E596-5A7CE185FD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888" t="70398" r="30540"/>
          <a:stretch/>
        </p:blipFill>
        <p:spPr>
          <a:xfrm>
            <a:off x="7850058" y="5539942"/>
            <a:ext cx="2089388" cy="813528"/>
          </a:xfrm>
          <a:prstGeom prst="rect">
            <a:avLst/>
          </a:prstGeom>
        </p:spPr>
      </p:pic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6E43FBD4-A278-F3A5-02F7-0C878FE14A8C}"/>
              </a:ext>
            </a:extLst>
          </p:cNvPr>
          <p:cNvSpPr/>
          <p:nvPr/>
        </p:nvSpPr>
        <p:spPr>
          <a:xfrm>
            <a:off x="9605791" y="5033785"/>
            <a:ext cx="1678585" cy="437904"/>
          </a:xfrm>
          <a:prstGeom prst="borderCallout1">
            <a:avLst>
              <a:gd name="adj1" fmla="val 18750"/>
              <a:gd name="adj2" fmla="val -8333"/>
              <a:gd name="adj3" fmla="val 119146"/>
              <a:gd name="adj4" fmla="val -400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(condition)</a:t>
            </a:r>
          </a:p>
          <a:p>
            <a:pPr algn="ctr"/>
            <a:r>
              <a:rPr lang="en-US" altLang="ko-KR" sz="1400" dirty="0"/>
              <a:t>caption y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F6FBEE-EC27-CA88-D0C9-F2F881108146}"/>
                  </a:ext>
                </a:extLst>
              </p:cNvPr>
              <p:cNvSpPr txBox="1"/>
              <p:nvPr/>
            </p:nvSpPr>
            <p:spPr>
              <a:xfrm>
                <a:off x="7655720" y="5033785"/>
                <a:ext cx="113888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text</a:t>
                </a:r>
              </a:p>
              <a:p>
                <a:r>
                  <a:rPr lang="en-US" altLang="ko-KR" sz="1200" dirty="0"/>
                  <a:t>embedding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F6FBEE-EC27-CA88-D0C9-F2F881108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20" y="5033785"/>
                <a:ext cx="1138885" cy="738664"/>
              </a:xfrm>
              <a:prstGeom prst="rect">
                <a:avLst/>
              </a:prstGeom>
              <a:blipFill>
                <a:blip r:embed="rId6"/>
                <a:stretch>
                  <a:fillRect l="-535" t="-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51CEDAD7-1848-A8ED-3E6F-ACA92716F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610" y="5741008"/>
            <a:ext cx="936906" cy="2776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1203F6-BC9A-7BFE-E38A-18108255A816}"/>
              </a:ext>
            </a:extLst>
          </p:cNvPr>
          <p:cNvSpPr txBox="1"/>
          <p:nvPr/>
        </p:nvSpPr>
        <p:spPr>
          <a:xfrm>
            <a:off x="2252554" y="5695444"/>
            <a:ext cx="4773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Generate two </a:t>
            </a:r>
            <a:r>
              <a:rPr lang="en-US" altLang="ko-KR" dirty="0" err="1"/>
              <a:t>z_i</a:t>
            </a:r>
            <a:r>
              <a:rPr lang="en-US" altLang="ko-KR" dirty="0"/>
              <a:t> samples and select the one with the highest similarity to </a:t>
            </a:r>
            <a:r>
              <a:rPr lang="en-US" altLang="ko-KR" dirty="0" err="1"/>
              <a:t>z_t</a:t>
            </a:r>
            <a:endParaRPr lang="en-US" altLang="ko-KR" dirty="0"/>
          </a:p>
        </p:txBody>
      </p:sp>
      <p:pic>
        <p:nvPicPr>
          <p:cNvPr id="7174" name="Picture 6" descr="ML]PCA(Principal Component Analysis)">
            <a:extLst>
              <a:ext uri="{FF2B5EF4-FFF2-40B4-BE49-F238E27FC236}">
                <a16:creationId xmlns:a16="http://schemas.microsoft.com/office/drawing/2014/main" id="{00EBC2D8-566E-8768-6FDA-5B43AE663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52" y="2669172"/>
            <a:ext cx="3252376" cy="12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571962E-A958-B729-A48A-577C28E28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Importance of Prior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7DC7F26-0B04-6D56-E090-B07F1C7B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5" y="674612"/>
            <a:ext cx="7866130" cy="58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0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4BE8-B50C-46D0-7431-66852117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B8105953-E355-DA81-0A06-1B2591C67B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Decoder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B8105953-E355-DA81-0A06-1B2591C67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8889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8B3AC-2E5A-13F8-5CF3-AAA2B7BAA4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Decoder</a:t>
            </a:r>
          </a:p>
          <a:p>
            <a:pPr lvl="1"/>
            <a:r>
              <a:rPr lang="en-US" altLang="ko-KR" dirty="0"/>
              <a:t>Architecture : </a:t>
            </a:r>
            <a:r>
              <a:rPr lang="en-US" altLang="ko-KR" b="1" dirty="0"/>
              <a:t>Improved DDPM</a:t>
            </a:r>
          </a:p>
          <a:p>
            <a:pPr lvl="1"/>
            <a:r>
              <a:rPr lang="en-US" altLang="ko-KR" dirty="0"/>
              <a:t>Guidance : </a:t>
            </a:r>
            <a:r>
              <a:rPr lang="en-US" altLang="ko-KR" b="0" dirty="0"/>
              <a:t>Classifier-free guidance</a:t>
            </a:r>
          </a:p>
          <a:p>
            <a:r>
              <a:rPr lang="en-US" altLang="ko-KR" dirty="0" err="1"/>
              <a:t>Upsampling</a:t>
            </a:r>
            <a:endParaRPr lang="en-US" altLang="ko-KR" dirty="0"/>
          </a:p>
          <a:p>
            <a:pPr lvl="2"/>
            <a:r>
              <a:rPr lang="en-US" altLang="ko-KR" dirty="0"/>
              <a:t>2 </a:t>
            </a:r>
            <a:r>
              <a:rPr lang="en-US" altLang="ko-KR" dirty="0" err="1"/>
              <a:t>upsampler</a:t>
            </a:r>
            <a:r>
              <a:rPr lang="en-US" altLang="ko-KR" dirty="0"/>
              <a:t> models (64</a:t>
            </a:r>
            <a:r>
              <a:rPr lang="ko-KR" altLang="en-US" dirty="0"/>
              <a:t>→</a:t>
            </a:r>
            <a:r>
              <a:rPr lang="en-US" altLang="ko-KR" dirty="0"/>
              <a:t>256, 256</a:t>
            </a:r>
            <a:r>
              <a:rPr lang="ko-KR" altLang="en-US" dirty="0"/>
              <a:t>→</a:t>
            </a:r>
            <a:r>
              <a:rPr lang="en-US" altLang="ko-KR" dirty="0"/>
              <a:t>1024)</a:t>
            </a:r>
          </a:p>
          <a:p>
            <a:pPr lvl="2"/>
            <a:r>
              <a:rPr lang="en-US" altLang="ko-KR" dirty="0"/>
              <a:t>corrupt </a:t>
            </a:r>
          </a:p>
          <a:p>
            <a:pPr lvl="3"/>
            <a:r>
              <a:rPr lang="en-US" altLang="ko-KR" dirty="0"/>
              <a:t>gaussian blur </a:t>
            </a:r>
            <a:r>
              <a:rPr lang="ko-KR" altLang="en-US" dirty="0"/>
              <a:t>→</a:t>
            </a:r>
            <a:r>
              <a:rPr lang="en-US" altLang="ko-KR" dirty="0"/>
              <a:t> BSR degradation</a:t>
            </a:r>
          </a:p>
          <a:p>
            <a:pPr lvl="1"/>
            <a:r>
              <a:rPr lang="en-US" altLang="ko-KR" sz="2000" dirty="0"/>
              <a:t>numerical stability, ¼ random crop</a:t>
            </a:r>
          </a:p>
          <a:p>
            <a:pPr lvl="1"/>
            <a:r>
              <a:rPr lang="en-US" altLang="ko-KR" sz="2000" dirty="0"/>
              <a:t>No guidance, </a:t>
            </a:r>
          </a:p>
          <a:p>
            <a:pPr marL="457200" lvl="1" indent="0">
              <a:buNone/>
            </a:pPr>
            <a:r>
              <a:rPr lang="en-US" altLang="ko-KR" sz="2000" dirty="0"/>
              <a:t>  Using</a:t>
            </a:r>
            <a:r>
              <a:rPr lang="ko-KR" altLang="en-US" sz="2000" dirty="0"/>
              <a:t> </a:t>
            </a:r>
            <a:r>
              <a:rPr lang="en-US" altLang="ko-KR" sz="2000" dirty="0"/>
              <a:t>unconditional </a:t>
            </a:r>
            <a:r>
              <a:rPr lang="en-US" altLang="ko-KR" sz="2000" dirty="0" err="1"/>
              <a:t>ADMNet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b="0" dirty="0"/>
              <a:t>  (cf. GLIDE paper review)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B60A95-F0A7-3159-495C-C4726435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76" y="548680"/>
            <a:ext cx="4959532" cy="212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BE47F6-66C7-254F-3E8F-C7CB578DA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388" y="2889504"/>
            <a:ext cx="4192234" cy="23566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B5F048-3542-2B62-D75A-CFC7941CCBF3}"/>
              </a:ext>
            </a:extLst>
          </p:cNvPr>
          <p:cNvSpPr/>
          <p:nvPr/>
        </p:nvSpPr>
        <p:spPr>
          <a:xfrm>
            <a:off x="7166610" y="548680"/>
            <a:ext cx="4739410" cy="9829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73069-2166-FD73-D603-F6011EA2EC52}"/>
              </a:ext>
            </a:extLst>
          </p:cNvPr>
          <p:cNvSpPr/>
          <p:nvPr/>
        </p:nvSpPr>
        <p:spPr>
          <a:xfrm>
            <a:off x="7166610" y="1531620"/>
            <a:ext cx="3086100" cy="1141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6AC0B5-F9DF-E14B-F189-F8F93B23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717" t="48896" r="20461"/>
          <a:stretch/>
        </p:blipFill>
        <p:spPr>
          <a:xfrm>
            <a:off x="697400" y="5030131"/>
            <a:ext cx="1008247" cy="1597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0432BA-8E31-B088-31F8-7B98A679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349" t="48896" r="2005" b="6880"/>
          <a:stretch/>
        </p:blipFill>
        <p:spPr>
          <a:xfrm>
            <a:off x="2139745" y="5475544"/>
            <a:ext cx="537211" cy="5458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171797-6058-A265-6C41-343B8A588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349" t="48896" r="2005" b="6880"/>
          <a:stretch/>
        </p:blipFill>
        <p:spPr>
          <a:xfrm>
            <a:off x="4202369" y="5314115"/>
            <a:ext cx="834251" cy="847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0542BC-8D87-7768-9070-FA90E8D986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349" t="48896" r="2005" b="6880"/>
          <a:stretch/>
        </p:blipFill>
        <p:spPr>
          <a:xfrm>
            <a:off x="6416406" y="5030131"/>
            <a:ext cx="1360171" cy="13820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259347-D991-D7A4-27F2-03A17C41141E}"/>
              </a:ext>
            </a:extLst>
          </p:cNvPr>
          <p:cNvSpPr txBox="1"/>
          <p:nvPr/>
        </p:nvSpPr>
        <p:spPr>
          <a:xfrm>
            <a:off x="1996361" y="6280342"/>
            <a:ext cx="83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64x64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CC814-4919-ADC8-4529-9C3ADB90ECDC}"/>
              </a:ext>
            </a:extLst>
          </p:cNvPr>
          <p:cNvSpPr txBox="1"/>
          <p:nvPr/>
        </p:nvSpPr>
        <p:spPr>
          <a:xfrm>
            <a:off x="4145670" y="6269827"/>
            <a:ext cx="108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256x256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0360A8-B67C-3063-D44A-59DE9D6B44C3}"/>
              </a:ext>
            </a:extLst>
          </p:cNvPr>
          <p:cNvSpPr txBox="1"/>
          <p:nvPr/>
        </p:nvSpPr>
        <p:spPr>
          <a:xfrm>
            <a:off x="6444260" y="6269827"/>
            <a:ext cx="1360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1024x1024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F50825-1086-07BA-D54D-C3F3EA04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34" t="32230" r="48470" b="13627"/>
          <a:stretch/>
        </p:blipFill>
        <p:spPr>
          <a:xfrm>
            <a:off x="3047621" y="5433598"/>
            <a:ext cx="1033360" cy="7165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357718-8560-2184-F0BC-5288CEDCDC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34" t="32230" r="48470" b="13627"/>
          <a:stretch/>
        </p:blipFill>
        <p:spPr>
          <a:xfrm>
            <a:off x="5208235" y="5433598"/>
            <a:ext cx="1033360" cy="7165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8FC6DC-D3E2-6C98-F9BD-1319EE0458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349" t="48896" r="2005" b="6880"/>
          <a:stretch/>
        </p:blipFill>
        <p:spPr>
          <a:xfrm>
            <a:off x="6096000" y="3427956"/>
            <a:ext cx="834251" cy="8477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21AFE0-F7A4-BA2B-DB2F-D55FDB299121}"/>
              </a:ext>
            </a:extLst>
          </p:cNvPr>
          <p:cNvSpPr/>
          <p:nvPr/>
        </p:nvSpPr>
        <p:spPr>
          <a:xfrm>
            <a:off x="6126842" y="3475166"/>
            <a:ext cx="803409" cy="3826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E161F8-78D6-08A0-A9A2-2E1A2F97CB99}"/>
              </a:ext>
            </a:extLst>
          </p:cNvPr>
          <p:cNvSpPr/>
          <p:nvPr/>
        </p:nvSpPr>
        <p:spPr>
          <a:xfrm>
            <a:off x="6126842" y="3864450"/>
            <a:ext cx="416013" cy="3826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15997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4" ma:contentTypeDescription="새 문서를 만듭니다." ma:contentTypeScope="" ma:versionID="e49ebe63c0896c2e36ef0086ede6a682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92928bc7e504fa55e9aab72ad0a9b45b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4C1D3D-50EF-4133-86ED-C0D3951A3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2017F-0B6A-4A33-80A3-869CB6EB1969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22581f4f-6acc-462e-a804-5f53744ac23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22517</TotalTime>
  <Words>850</Words>
  <Application>Microsoft Office PowerPoint</Application>
  <PresentationFormat>와이드스크린</PresentationFormat>
  <Paragraphs>151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-apple-system</vt:lpstr>
      <vt:lpstr>마루 부리OTF 가는</vt:lpstr>
      <vt:lpstr>맑은 고딕</vt:lpstr>
      <vt:lpstr>Arial</vt:lpstr>
      <vt:lpstr>Arial Black</vt:lpstr>
      <vt:lpstr>Cambria Math</vt:lpstr>
      <vt:lpstr>Georgia</vt:lpstr>
      <vt:lpstr>Lato Light</vt:lpstr>
      <vt:lpstr>Times New Roman</vt:lpstr>
      <vt:lpstr>Wingdings</vt:lpstr>
      <vt:lpstr>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529</cp:revision>
  <cp:lastPrinted>2015-03-27T06:32:35Z</cp:lastPrinted>
  <dcterms:created xsi:type="dcterms:W3CDTF">2013-03-09T07:47:17Z</dcterms:created>
  <dcterms:modified xsi:type="dcterms:W3CDTF">2025-03-04T08:33:38Z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